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8" r:id="rId3"/>
    <p:sldId id="301" r:id="rId4"/>
    <p:sldId id="300" r:id="rId5"/>
    <p:sldId id="306" r:id="rId6"/>
    <p:sldId id="303" r:id="rId7"/>
    <p:sldId id="305" r:id="rId8"/>
    <p:sldId id="304" r:id="rId9"/>
    <p:sldId id="307" r:id="rId10"/>
    <p:sldId id="295" r:id="rId1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1414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-271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8BEBA06-1981-4713-A1C6-6DEA7F6E3917}" type="datetimeFigureOut">
              <a:rPr lang="en-GB"/>
              <a:pPr>
                <a:defRPr/>
              </a:pPr>
              <a:t>02/12/2011</a:t>
            </a:fld>
            <a:endParaRPr lang="en-GB"/>
          </a:p>
        </p:txBody>
      </p:sp>
      <p:sp>
        <p:nvSpPr>
          <p:cNvPr id="13316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19F27B7-6C2E-49EA-9F24-EA155D66C7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e.g. projects in partnership with industry, live cases, established links with Rubicon centre, participation in competitions, guest speakers.</a:t>
            </a:r>
          </a:p>
          <a:p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Work placement companies are also graduate employers.</a:t>
            </a:r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Employers have also taken students on work placement.</a:t>
            </a:r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ga-I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58306-F9F3-43A6-B964-7229C0C87126}" type="datetimeFigureOut">
              <a:rPr lang="en-US"/>
              <a:pPr>
                <a:defRPr/>
              </a:pPr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F6F89-2EC9-4818-BFCD-DCF0590F22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B1A67-C40F-4BFA-940D-3612B4B2E561}" type="datetimeFigureOut">
              <a:rPr lang="en-US"/>
              <a:pPr>
                <a:defRPr/>
              </a:pPr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E48FB-BC1F-469C-B5F2-DAD5B2F0EC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42896-1D28-40AD-8093-543330EB1F81}" type="datetimeFigureOut">
              <a:rPr lang="en-US"/>
              <a:pPr>
                <a:defRPr/>
              </a:pPr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530B1-515E-4C65-BF1C-DC3DFA2AE9B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11471-78B5-42E8-B1F5-99D1DD29651B}" type="datetimeFigureOut">
              <a:rPr lang="en-US"/>
              <a:pPr>
                <a:defRPr/>
              </a:pPr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5DE09-D774-47B6-BA76-405E22B3DC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BBABD-7B0E-4B2D-9C4C-C82953C3A10C}" type="datetimeFigureOut">
              <a:rPr lang="en-US"/>
              <a:pPr>
                <a:defRPr/>
              </a:pPr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A8B9F-AEDD-40BF-A90B-77038478530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737CF-C798-4849-A2A8-5953EC3A673D}" type="datetimeFigureOut">
              <a:rPr lang="en-US"/>
              <a:pPr>
                <a:defRPr/>
              </a:pPr>
              <a:t>12/2/2011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E1EA8-C36B-4D00-B02F-E82C94431B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25D29-51AE-4368-9F5E-D28902A5EA2F}" type="datetimeFigureOut">
              <a:rPr lang="en-US"/>
              <a:pPr>
                <a:defRPr/>
              </a:pPr>
              <a:t>12/2/2011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BD124-C17C-44F1-A3B1-FF8A62E8CB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C09CD-2E5E-4C57-BFF8-C0C3E403FC68}" type="datetimeFigureOut">
              <a:rPr lang="en-US"/>
              <a:pPr>
                <a:defRPr/>
              </a:pPr>
              <a:t>12/2/2011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B06B4-92D2-427C-B162-6721845F40E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E990-1F0B-4C93-B783-3E4612936AD9}" type="datetimeFigureOut">
              <a:rPr lang="en-US"/>
              <a:pPr>
                <a:defRPr/>
              </a:pPr>
              <a:t>12/2/2011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C352E-8510-4771-9431-CF6EF010EF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D9D9B-4F0D-426C-9FBC-B93D456055CF}" type="datetimeFigureOut">
              <a:rPr lang="en-US"/>
              <a:pPr>
                <a:defRPr/>
              </a:pPr>
              <a:t>12/2/2011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C1E95-3049-4392-9A8F-E4DABDE293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DFBB2-E338-4863-8719-75E0EAEDEFBA}" type="datetimeFigureOut">
              <a:rPr lang="en-US"/>
              <a:pPr>
                <a:defRPr/>
              </a:pPr>
              <a:t>12/2/2011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A44F4-E421-4FF6-AEF3-D59827060F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F5D205-9464-4792-BB8A-3713A984E866}" type="datetimeFigureOut">
              <a:rPr lang="en-US"/>
              <a:pPr>
                <a:defRPr/>
              </a:pPr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ADED7F-D7FA-42D9-9A9F-FCDA735D1F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mary.oldham@cit.ie" TargetMode="External"/><Relationship Id="rId2" Type="http://schemas.openxmlformats.org/officeDocument/2006/relationships/hyperlink" Target="mailto:denise.mcsweeney@cit.i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cid:image001.jpg@01CA95E1.51A77670" TargetMode="Externa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7" Type="http://schemas.openxmlformats.org/officeDocument/2006/relationships/image" Target="../media/image22.emf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3852863" y="2771775"/>
            <a:ext cx="4668837" cy="1230313"/>
          </a:xfrm>
        </p:spPr>
        <p:txBody>
          <a:bodyPr/>
          <a:lstStyle/>
          <a:p>
            <a:pPr eaLnBrk="1" hangingPunct="1"/>
            <a:r>
              <a:rPr lang="en-US" sz="4000" smtClean="0">
                <a:solidFill>
                  <a:srgbClr val="FFFF00"/>
                </a:solidFill>
              </a:rPr>
              <a:t>Let’s get down to Business!</a:t>
            </a:r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3124200" y="584200"/>
            <a:ext cx="5824538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Cork Institute of Technology</a:t>
            </a:r>
          </a:p>
          <a:p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School of Business</a:t>
            </a:r>
          </a:p>
          <a:p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Courses and Information 2012</a:t>
            </a:r>
          </a:p>
          <a:p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Career Guidance Counsellors</a:t>
            </a:r>
          </a:p>
          <a:p>
            <a:endParaRPr lang="en-US" sz="280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4340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55723">
            <a:off x="7050088" y="3984625"/>
            <a:ext cx="1389062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4068763" y="4641850"/>
            <a:ext cx="48434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IE" sz="2400"/>
              <a:t>Caroline O’Reilly</a:t>
            </a:r>
          </a:p>
          <a:p>
            <a:pPr defTabSz="914400"/>
            <a:r>
              <a:rPr lang="en-IE" sz="2400"/>
              <a:t>Head of Department</a:t>
            </a:r>
          </a:p>
          <a:p>
            <a:pPr defTabSz="914400"/>
            <a:r>
              <a:rPr lang="en-IE" sz="2400"/>
              <a:t>Accounting &amp; Information Systems</a:t>
            </a:r>
            <a:endParaRPr lang="en-GB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3"/>
          <p:cNvSpPr txBox="1">
            <a:spLocks noChangeArrowheads="1"/>
          </p:cNvSpPr>
          <p:nvPr/>
        </p:nvSpPr>
        <p:spPr bwMode="auto">
          <a:xfrm>
            <a:off x="255588" y="404813"/>
            <a:ext cx="8442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chemeClr val="bg1"/>
                </a:solidFill>
                <a:latin typeface="Calibri" pitchFamily="34" charset="0"/>
              </a:rPr>
              <a:t>School Visits - Class Presentations</a:t>
            </a:r>
          </a:p>
        </p:txBody>
      </p:sp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320675" y="1277938"/>
            <a:ext cx="7754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endParaRPr lang="en-GB"/>
          </a:p>
        </p:txBody>
      </p:sp>
      <p:sp>
        <p:nvSpPr>
          <p:cNvPr id="27651" name="Rectangle 9"/>
          <p:cNvSpPr txBox="1">
            <a:spLocks noChangeArrowheads="1"/>
          </p:cNvSpPr>
          <p:nvPr/>
        </p:nvSpPr>
        <p:spPr bwMode="auto">
          <a:xfrm>
            <a:off x="320675" y="1046163"/>
            <a:ext cx="8107363" cy="464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Clr>
                <a:srgbClr val="CC0000"/>
              </a:buClr>
            </a:pPr>
            <a:endParaRPr lang="en-GB" sz="2000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IE" sz="2800" i="1">
                <a:solidFill>
                  <a:schemeClr val="bg1"/>
                </a:solidFill>
                <a:latin typeface="Calibri" pitchFamily="34" charset="0"/>
              </a:rPr>
              <a:t>To arrange a school visit for your school please contact 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IE" sz="2800" i="1">
                <a:solidFill>
                  <a:schemeClr val="bg1"/>
                </a:solidFill>
                <a:latin typeface="Calibri" pitchFamily="34" charset="0"/>
              </a:rPr>
              <a:t>one of the following: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endParaRPr lang="en-IE" sz="28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IE" sz="2800" i="1">
                <a:solidFill>
                  <a:schemeClr val="bg1"/>
                </a:solidFill>
                <a:latin typeface="Calibri" pitchFamily="34" charset="0"/>
              </a:rPr>
              <a:t>Course contact on literature linked to the course i.e. website, course brochure or prospectus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IE" sz="2800" i="1">
                <a:solidFill>
                  <a:schemeClr val="bg1"/>
                </a:solidFill>
                <a:latin typeface="Calibri" pitchFamily="34" charset="0"/>
              </a:rPr>
              <a:t>Or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IE" sz="2800" i="1">
                <a:solidFill>
                  <a:schemeClr val="bg1"/>
                </a:solidFill>
                <a:latin typeface="Calibri" pitchFamily="34" charset="0"/>
              </a:rPr>
              <a:t>Denise McSweeney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IE" sz="2800" i="1">
                <a:solidFill>
                  <a:schemeClr val="bg1"/>
                </a:solidFill>
                <a:latin typeface="Calibri" pitchFamily="34" charset="0"/>
              </a:rPr>
              <a:t>Tel: 021 - </a:t>
            </a:r>
            <a:r>
              <a:rPr lang="en-US" sz="2800" i="1">
                <a:latin typeface="Calibri" pitchFamily="34" charset="0"/>
              </a:rPr>
              <a:t>4335514</a:t>
            </a:r>
            <a:r>
              <a:rPr lang="en-US" sz="2800">
                <a:latin typeface="Calibri" pitchFamily="34" charset="0"/>
              </a:rPr>
              <a:t> </a:t>
            </a:r>
            <a:endParaRPr lang="en-IE" sz="28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IE" sz="2800" i="1">
                <a:solidFill>
                  <a:schemeClr val="bg1"/>
                </a:solidFill>
                <a:latin typeface="Calibri" pitchFamily="34" charset="0"/>
              </a:rPr>
              <a:t>Email: </a:t>
            </a:r>
            <a:r>
              <a:rPr lang="en-IE" sz="2800" i="1">
                <a:solidFill>
                  <a:schemeClr val="bg1"/>
                </a:solidFill>
                <a:latin typeface="Calibri" pitchFamily="34" charset="0"/>
                <a:hlinkClick r:id="rId2"/>
              </a:rPr>
              <a:t>denise.mcsweeney@cit.ie</a:t>
            </a:r>
            <a:endParaRPr lang="en-IE" sz="28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endParaRPr lang="en-IE" sz="28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IE" sz="2800" i="1">
                <a:solidFill>
                  <a:schemeClr val="bg1"/>
                </a:solidFill>
                <a:latin typeface="Calibri" pitchFamily="34" charset="0"/>
              </a:rPr>
              <a:t>Mary Oldham 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IE" sz="2800" i="1">
                <a:solidFill>
                  <a:schemeClr val="bg1"/>
                </a:solidFill>
                <a:latin typeface="Calibri" pitchFamily="34" charset="0"/>
              </a:rPr>
              <a:t>Tel: 021 - </a:t>
            </a:r>
            <a:r>
              <a:rPr lang="en-IE" sz="2800" i="1">
                <a:latin typeface="Calibri" pitchFamily="34" charset="0"/>
              </a:rPr>
              <a:t>4335518</a:t>
            </a:r>
            <a:r>
              <a:rPr lang="en-IE" sz="2800">
                <a:latin typeface="Calibri" pitchFamily="34" charset="0"/>
              </a:rPr>
              <a:t> </a:t>
            </a:r>
            <a:endParaRPr lang="en-IE" sz="28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IE" sz="2800" i="1">
                <a:solidFill>
                  <a:schemeClr val="bg1"/>
                </a:solidFill>
                <a:latin typeface="Calibri" pitchFamily="34" charset="0"/>
              </a:rPr>
              <a:t>Email: </a:t>
            </a:r>
            <a:r>
              <a:rPr lang="en-IE" sz="2800" i="1">
                <a:solidFill>
                  <a:schemeClr val="bg1"/>
                </a:solidFill>
                <a:latin typeface="Calibri" pitchFamily="34" charset="0"/>
                <a:hlinkClick r:id="rId3"/>
              </a:rPr>
              <a:t>mary.oldham@cit.ie</a:t>
            </a:r>
            <a:r>
              <a:rPr lang="en-IE" sz="2800" i="1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n-GB" sz="28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</a:pPr>
            <a:endParaRPr lang="en-GB" sz="2800" i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9"/>
          <p:cNvSpPr txBox="1">
            <a:spLocks noChangeArrowheads="1"/>
          </p:cNvSpPr>
          <p:nvPr/>
        </p:nvSpPr>
        <p:spPr bwMode="auto">
          <a:xfrm>
            <a:off x="182563" y="1096963"/>
            <a:ext cx="8961437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algn="ctr" defTabSz="914400">
              <a:lnSpc>
                <a:spcPct val="90000"/>
              </a:lnSpc>
              <a:spcBef>
                <a:spcPct val="20000"/>
              </a:spcBef>
              <a:buClr>
                <a:srgbClr val="CC0000"/>
              </a:buClr>
              <a:defRPr/>
            </a:pPr>
            <a:r>
              <a:rPr lang="en-IE" sz="3600" b="1" u="sng">
                <a:solidFill>
                  <a:schemeClr val="bg1"/>
                </a:solidFill>
                <a:latin typeface="Calibri" pitchFamily="34" charset="0"/>
              </a:rPr>
              <a:t>Changing Entry Requirements </a:t>
            </a:r>
          </a:p>
          <a:p>
            <a:pPr marL="342900" indent="-342900" algn="ctr" defTabSz="914400">
              <a:lnSpc>
                <a:spcPct val="90000"/>
              </a:lnSpc>
              <a:spcBef>
                <a:spcPct val="20000"/>
              </a:spcBef>
              <a:buClr>
                <a:srgbClr val="CC0000"/>
              </a:buClr>
              <a:defRPr/>
            </a:pPr>
            <a:r>
              <a:rPr lang="en-IE" sz="2800" u="sng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Accounting: </a:t>
            </a:r>
          </a:p>
          <a:p>
            <a:pPr marL="342900" indent="-342900" algn="ctr" defTabSz="914400">
              <a:lnSpc>
                <a:spcPct val="90000"/>
              </a:lnSpc>
              <a:spcBef>
                <a:spcPct val="20000"/>
              </a:spcBef>
              <a:buClr>
                <a:srgbClr val="CC0000"/>
              </a:buClr>
              <a:defRPr/>
            </a:pPr>
            <a:r>
              <a:rPr lang="en-IE" sz="2800" u="sng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Level 7 CR023 &amp; Honours Level 8 CR400: </a:t>
            </a: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Clr>
                <a:srgbClr val="CC0000"/>
              </a:buClr>
              <a:defRPr/>
            </a:pPr>
            <a:r>
              <a:rPr lang="en-GB" sz="2400" b="1" u="sng">
                <a:latin typeface="Calibri" pitchFamily="34" charset="0"/>
              </a:rPr>
              <a:t>CR023</a:t>
            </a:r>
            <a:endParaRPr lang="en-IE" sz="2400" b="1" u="sng">
              <a:latin typeface="Calibri" pitchFamily="34" charset="0"/>
            </a:endParaRPr>
          </a:p>
          <a:p>
            <a:pPr marL="342900" indent="-342900" defTabSz="914400">
              <a:defRPr/>
            </a:pPr>
            <a:r>
              <a:rPr lang="en-IE" sz="2000">
                <a:latin typeface="Calibri" pitchFamily="34" charset="0"/>
              </a:rPr>
              <a:t>Leaving Certificate in five subjects (including Mathematics and either English or</a:t>
            </a:r>
          </a:p>
          <a:p>
            <a:pPr marL="342900" indent="-342900" defTabSz="914400">
              <a:defRPr/>
            </a:pPr>
            <a:r>
              <a:rPr lang="en-IE" sz="2000">
                <a:latin typeface="Calibri" pitchFamily="34" charset="0"/>
              </a:rPr>
              <a:t>Irish), </a:t>
            </a:r>
            <a:r>
              <a:rPr lang="en-IE" sz="2400" b="1" u="sng">
                <a:latin typeface="Calibri" pitchFamily="34" charset="0"/>
              </a:rPr>
              <a:t>two</a:t>
            </a:r>
            <a:r>
              <a:rPr lang="en-IE" sz="2000" u="sng">
                <a:latin typeface="Calibri" pitchFamily="34" charset="0"/>
              </a:rPr>
              <a:t> </a:t>
            </a:r>
            <a:r>
              <a:rPr lang="en-IE" sz="2000">
                <a:latin typeface="Calibri" pitchFamily="34" charset="0"/>
              </a:rPr>
              <a:t>of which must be at least Grade C3 Higher Level and </a:t>
            </a:r>
            <a:r>
              <a:rPr lang="en-IE" sz="2000" b="1">
                <a:latin typeface="Calibri" pitchFamily="34" charset="0"/>
              </a:rPr>
              <a:t>three</a:t>
            </a:r>
            <a:r>
              <a:rPr lang="en-IE" sz="2000">
                <a:latin typeface="Calibri" pitchFamily="34" charset="0"/>
              </a:rPr>
              <a:t> at least Grade</a:t>
            </a:r>
          </a:p>
          <a:p>
            <a:pPr marL="342900" indent="-342900" defTabSz="914400">
              <a:defRPr/>
            </a:pPr>
            <a:r>
              <a:rPr lang="en-IE" sz="2000">
                <a:latin typeface="Calibri" pitchFamily="34" charset="0"/>
              </a:rPr>
              <a:t>D3 Ordinary Level.</a:t>
            </a:r>
            <a:r>
              <a:rPr lang="en-IE" sz="2000" i="1">
                <a:latin typeface="Calibri" pitchFamily="34" charset="0"/>
              </a:rPr>
              <a:t>  </a:t>
            </a:r>
            <a:r>
              <a:rPr lang="en-IE" sz="2000">
                <a:latin typeface="Calibri" pitchFamily="34" charset="0"/>
              </a:rPr>
              <a:t>Mathematics must be at least D3 Higher level or </a:t>
            </a:r>
            <a:r>
              <a:rPr lang="en-IE" sz="2400" b="1" u="sng">
                <a:latin typeface="Calibri" pitchFamily="34" charset="0"/>
              </a:rPr>
              <a:t>C3</a:t>
            </a:r>
            <a:r>
              <a:rPr lang="en-IE" sz="2400" u="sng">
                <a:latin typeface="Calibri" pitchFamily="34" charset="0"/>
              </a:rPr>
              <a:t> </a:t>
            </a:r>
            <a:r>
              <a:rPr lang="en-IE" sz="2000" u="sng">
                <a:latin typeface="Calibri" pitchFamily="34" charset="0"/>
              </a:rPr>
              <a:t>Ordinary</a:t>
            </a:r>
          </a:p>
          <a:p>
            <a:pPr marL="342900" indent="-342900" defTabSz="914400">
              <a:defRPr/>
            </a:pPr>
            <a:r>
              <a:rPr lang="en-IE" sz="2000" u="sng">
                <a:latin typeface="Calibri" pitchFamily="34" charset="0"/>
              </a:rPr>
              <a:t>level</a:t>
            </a:r>
            <a:r>
              <a:rPr lang="en-IE" sz="2000">
                <a:latin typeface="Calibri" pitchFamily="34" charset="0"/>
              </a:rPr>
              <a:t>.</a:t>
            </a:r>
            <a:endParaRPr lang="en-GB" sz="2000">
              <a:latin typeface="Calibri" pitchFamily="34" charset="0"/>
            </a:endParaRPr>
          </a:p>
          <a:p>
            <a:pPr marL="342900" indent="-342900" defTabSz="914400">
              <a:defRPr/>
            </a:pPr>
            <a:r>
              <a:rPr lang="en-GB" sz="2000">
                <a:latin typeface="Calibri" pitchFamily="34" charset="0"/>
              </a:rPr>
              <a:t> </a:t>
            </a:r>
            <a:r>
              <a:rPr lang="en-GB" sz="2400" b="1" u="sng">
                <a:latin typeface="Calibri" pitchFamily="34" charset="0"/>
              </a:rPr>
              <a:t>CR400</a:t>
            </a:r>
            <a:endParaRPr lang="en-IE" sz="2400" b="1" u="sng">
              <a:latin typeface="Calibri" pitchFamily="34" charset="0"/>
            </a:endParaRPr>
          </a:p>
          <a:p>
            <a:pPr marL="342900" indent="-342900" defTabSz="914400">
              <a:defRPr/>
            </a:pPr>
            <a:r>
              <a:rPr lang="en-IE" sz="2000">
                <a:latin typeface="Calibri" pitchFamily="34" charset="0"/>
              </a:rPr>
              <a:t>Leaving Certificate in six subjects (including Mathematics and either English or Irish),</a:t>
            </a:r>
          </a:p>
          <a:p>
            <a:pPr marL="342900" indent="-342900" defTabSz="914400">
              <a:defRPr/>
            </a:pPr>
            <a:r>
              <a:rPr lang="en-IE" sz="2400" b="1" u="sng">
                <a:latin typeface="Calibri" pitchFamily="34" charset="0"/>
              </a:rPr>
              <a:t>two</a:t>
            </a:r>
            <a:r>
              <a:rPr lang="en-IE" sz="2000">
                <a:latin typeface="Calibri" pitchFamily="34" charset="0"/>
              </a:rPr>
              <a:t> of which must be at least Grade C3 Higher Level and </a:t>
            </a:r>
            <a:r>
              <a:rPr lang="en-IE" sz="2000" b="1">
                <a:latin typeface="Calibri" pitchFamily="34" charset="0"/>
              </a:rPr>
              <a:t>four</a:t>
            </a:r>
            <a:r>
              <a:rPr lang="en-IE" sz="2000">
                <a:latin typeface="Calibri" pitchFamily="34" charset="0"/>
              </a:rPr>
              <a:t> at least Grade D3 </a:t>
            </a:r>
          </a:p>
          <a:p>
            <a:pPr marL="342900" indent="-342900" defTabSz="914400">
              <a:defRPr/>
            </a:pPr>
            <a:r>
              <a:rPr lang="en-IE" sz="2000">
                <a:latin typeface="Calibri" pitchFamily="34" charset="0"/>
              </a:rPr>
              <a:t>Ordinary Level.</a:t>
            </a:r>
            <a:r>
              <a:rPr lang="en-IE" sz="2000" i="1">
                <a:latin typeface="Calibri" pitchFamily="34" charset="0"/>
              </a:rPr>
              <a:t>  </a:t>
            </a:r>
            <a:r>
              <a:rPr lang="en-IE" sz="2000">
                <a:latin typeface="Calibri" pitchFamily="34" charset="0"/>
              </a:rPr>
              <a:t>Mathematics must be at least D3 Higher level or </a:t>
            </a:r>
            <a:r>
              <a:rPr lang="en-IE" sz="2400" b="1" u="sng">
                <a:latin typeface="Calibri" pitchFamily="34" charset="0"/>
              </a:rPr>
              <a:t>C3</a:t>
            </a:r>
            <a:r>
              <a:rPr lang="en-IE" sz="2000" b="1" u="sng">
                <a:latin typeface="Calibri" pitchFamily="34" charset="0"/>
              </a:rPr>
              <a:t> Ordinary level</a:t>
            </a:r>
            <a:r>
              <a:rPr lang="en-IE" sz="2000">
                <a:latin typeface="Calibri" pitchFamily="34" charset="0"/>
              </a:rPr>
              <a:t>.</a:t>
            </a:r>
            <a:endParaRPr lang="en-IE" sz="2400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IE" sz="28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IE" sz="22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IE" sz="22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IE" sz="22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GB" sz="2200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0" y="288925"/>
            <a:ext cx="7942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Dept. of Accounting &amp; Information Systems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9"/>
          <p:cNvSpPr txBox="1">
            <a:spLocks noChangeArrowheads="1"/>
          </p:cNvSpPr>
          <p:nvPr/>
        </p:nvSpPr>
        <p:spPr bwMode="auto">
          <a:xfrm>
            <a:off x="517525" y="1382713"/>
            <a:ext cx="8626475" cy="464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algn="ctr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IE" sz="4000" i="1" u="sng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New Level 8 Add-on Degrees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  <a:defRPr/>
            </a:pPr>
            <a:r>
              <a:rPr lang="en-IE" sz="4000" i="1">
                <a:solidFill>
                  <a:schemeClr val="bg1"/>
                </a:solidFill>
                <a:latin typeface="Calibri" pitchFamily="34" charset="0"/>
              </a:rPr>
              <a:t>CR022: BBus. (Hons) in Business 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IE" sz="4000" i="1">
                <a:solidFill>
                  <a:schemeClr val="bg1"/>
                </a:solidFill>
                <a:latin typeface="Calibri" pitchFamily="34" charset="0"/>
              </a:rPr>
              <a:t>Administration- commenced September 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IE" sz="4000" i="1">
                <a:solidFill>
                  <a:schemeClr val="bg1"/>
                </a:solidFill>
                <a:latin typeface="Calibri" pitchFamily="34" charset="0"/>
              </a:rPr>
              <a:t>2011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  <a:defRPr/>
            </a:pPr>
            <a:r>
              <a:rPr lang="en-IE" sz="4000" i="1">
                <a:solidFill>
                  <a:schemeClr val="bg1"/>
                </a:solidFill>
                <a:latin typeface="Calibri" pitchFamily="34" charset="0"/>
              </a:rPr>
              <a:t>CR010 : BSc. (Hons) in Agriculture – 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IE" sz="4000" i="1">
                <a:solidFill>
                  <a:schemeClr val="bg1"/>
                </a:solidFill>
                <a:latin typeface="Calibri" pitchFamily="34" charset="0"/>
              </a:rPr>
              <a:t>commencing September 2012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  <a:defRPr/>
            </a:pPr>
            <a:r>
              <a:rPr lang="en-IE" sz="4000" i="1">
                <a:solidFill>
                  <a:schemeClr val="bg1"/>
                </a:solidFill>
                <a:latin typeface="Calibri" pitchFamily="34" charset="0"/>
              </a:rPr>
              <a:t>CR011: BSc. (Hons) in Horticulture – 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IE" sz="4000" i="1">
                <a:solidFill>
                  <a:schemeClr val="bg1"/>
                </a:solidFill>
                <a:latin typeface="Calibri" pitchFamily="34" charset="0"/>
              </a:rPr>
              <a:t>Commencing September 2012</a:t>
            </a: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IE" sz="40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IE" sz="62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IE" sz="62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IE" sz="6200" i="1">
              <a:solidFill>
                <a:schemeClr val="bg1"/>
              </a:solidFill>
              <a:latin typeface="Calibri" pitchFamily="34" charset="0"/>
            </a:endParaRPr>
          </a:p>
          <a:p>
            <a:pPr marL="342900" indent="-342900" defTabSz="9144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GB" sz="6200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0" y="288925"/>
            <a:ext cx="7942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Dept. of Accounting &amp; Information Systems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9"/>
          <p:cNvSpPr txBox="1">
            <a:spLocks noChangeArrowheads="1"/>
          </p:cNvSpPr>
          <p:nvPr/>
        </p:nvSpPr>
        <p:spPr bwMode="auto">
          <a:xfrm>
            <a:off x="517525" y="1211263"/>
            <a:ext cx="8107363" cy="464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en-US" sz="2800">
                <a:latin typeface="Calibri" pitchFamily="34" charset="0"/>
              </a:rPr>
              <a:t>Broad knowledge gained of various business subjects.</a:t>
            </a: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endParaRPr lang="en-US" sz="2800">
              <a:latin typeface="Calibri" pitchFamily="34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en-US" sz="2800">
                <a:latin typeface="Calibri" pitchFamily="34" charset="0"/>
              </a:rPr>
              <a:t>Specialisation in Marketing, Management, Accounting, Business Administration or Business Information Systems</a:t>
            </a: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endParaRPr lang="en-US" sz="2800">
              <a:latin typeface="Calibri" pitchFamily="34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en-US" sz="2800">
                <a:latin typeface="Calibri" pitchFamily="34" charset="0"/>
              </a:rPr>
              <a:t>Study level 6 through to level 10</a:t>
            </a: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endParaRPr lang="en-US" sz="2800">
              <a:latin typeface="Calibri" pitchFamily="34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en-US" sz="2800">
                <a:latin typeface="Calibri" pitchFamily="34" charset="0"/>
              </a:rPr>
              <a:t>Small classes - 50/55 in most cases.</a:t>
            </a: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endParaRPr lang="en-US" sz="2800">
              <a:latin typeface="Calibri" pitchFamily="34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en-US" sz="2800">
                <a:latin typeface="Calibri" pitchFamily="34" charset="0"/>
              </a:rPr>
              <a:t>Student retention – High</a:t>
            </a: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endParaRPr lang="en-US" sz="2800">
              <a:latin typeface="Calibri" pitchFamily="34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endParaRPr lang="en-US" sz="2400">
              <a:latin typeface="Calibri" pitchFamily="34" charset="0"/>
            </a:endParaRPr>
          </a:p>
          <a:p>
            <a:pPr marL="342900" indent="-3429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</a:pPr>
            <a:endParaRPr lang="en-GB" sz="2400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868363" y="404813"/>
            <a:ext cx="5721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Why Study Business in CIT?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200" smtClean="0">
                <a:solidFill>
                  <a:schemeClr val="bg1"/>
                </a:solidFill>
              </a:rPr>
              <a:t>Why Study Business in CIT?</a:t>
            </a:r>
            <a:br>
              <a:rPr lang="en-US" sz="3200" smtClean="0">
                <a:solidFill>
                  <a:schemeClr val="bg1"/>
                </a:solidFill>
              </a:rPr>
            </a:br>
            <a:endParaRPr lang="en-GB" sz="3200" smtClean="0">
              <a:solidFill>
                <a:schemeClr val="bg1"/>
              </a:solidFill>
            </a:endParaRPr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>
          <a:xfrm>
            <a:off x="457200" y="1112838"/>
            <a:ext cx="868680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mtClean="0"/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Range of teaching and assessment instruments adopted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IE" smtClean="0"/>
              <a:t>Latest technologies being adopted e.g. SAP University alliance</a:t>
            </a:r>
          </a:p>
          <a:p>
            <a:r>
              <a:rPr lang="en-IE" smtClean="0"/>
              <a:t>A broad range of established industry links.</a:t>
            </a:r>
          </a:p>
          <a:p>
            <a:r>
              <a:rPr lang="en-US" smtClean="0"/>
              <a:t>High level of contact with lecturers.</a:t>
            </a:r>
          </a:p>
          <a:p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mtClean="0"/>
              <a:t>Industry Links</a:t>
            </a:r>
            <a:endParaRPr lang="en-GB" smtClean="0"/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xfrm>
            <a:off x="457200" y="1417638"/>
            <a:ext cx="8229600" cy="4525962"/>
          </a:xfrm>
        </p:spPr>
        <p:txBody>
          <a:bodyPr/>
          <a:lstStyle/>
          <a:p>
            <a:r>
              <a:rPr lang="en-IE" smtClean="0"/>
              <a:t>Workplacement</a:t>
            </a:r>
          </a:p>
          <a:p>
            <a:pPr lvl="1"/>
            <a:r>
              <a:rPr lang="en-IE" smtClean="0"/>
              <a:t>CR010, CR011, CR022 &amp; BR150 all have accredited work placement modules.</a:t>
            </a:r>
          </a:p>
          <a:p>
            <a:endParaRPr lang="en-IE" smtClean="0"/>
          </a:p>
          <a:p>
            <a:r>
              <a:rPr lang="en-IE" smtClean="0"/>
              <a:t>Employment Opportunities</a:t>
            </a:r>
          </a:p>
          <a:p>
            <a:pPr lvl="1"/>
            <a:r>
              <a:rPr lang="en-IE" smtClean="0"/>
              <a:t>Increase in number of companies contacting CIT directly when recruiting</a:t>
            </a:r>
          </a:p>
          <a:p>
            <a:endParaRPr lang="en-IE" smtClean="0"/>
          </a:p>
          <a:p>
            <a:pPr lvl="1"/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-314325" y="274638"/>
            <a:ext cx="9001125" cy="1143000"/>
          </a:xfrm>
        </p:spPr>
        <p:txBody>
          <a:bodyPr/>
          <a:lstStyle/>
          <a:p>
            <a:r>
              <a:rPr lang="en-IE" smtClean="0"/>
              <a:t>Workplacement Examples</a:t>
            </a:r>
            <a:endParaRPr lang="en-GB" smtClean="0"/>
          </a:p>
        </p:txBody>
      </p:sp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7363" y="4829175"/>
            <a:ext cx="17145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125" y="1927225"/>
            <a:ext cx="168275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05675" y="2011363"/>
            <a:ext cx="13811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87550" y="2520950"/>
            <a:ext cx="1290638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0688" y="3448050"/>
            <a:ext cx="17510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37363" y="3143250"/>
            <a:ext cx="152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03613" y="2246313"/>
            <a:ext cx="33337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18163" y="1417638"/>
            <a:ext cx="2543175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03613" y="2976563"/>
            <a:ext cx="1752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41375" y="4575175"/>
            <a:ext cx="1330325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1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01875" y="4171950"/>
            <a:ext cx="1563688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Picture 1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4613" y="1417638"/>
            <a:ext cx="3438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17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554538" y="4171950"/>
            <a:ext cx="20002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18" descr="cid:image001.jpg@01CA95E1.51A77670"/>
          <p:cNvPicPr>
            <a:picLocks noChangeAspect="1" noChangeArrowheads="1"/>
          </p:cNvPicPr>
          <p:nvPr/>
        </p:nvPicPr>
        <p:blipFill>
          <a:blip r:embed="rId16" r:link="rId17"/>
          <a:srcRect/>
          <a:stretch>
            <a:fillRect/>
          </a:stretch>
        </p:blipFill>
        <p:spPr bwMode="auto">
          <a:xfrm>
            <a:off x="3865563" y="1317625"/>
            <a:ext cx="15843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-422275" y="160338"/>
            <a:ext cx="8229600" cy="1143000"/>
          </a:xfrm>
        </p:spPr>
        <p:txBody>
          <a:bodyPr/>
          <a:lstStyle/>
          <a:p>
            <a:r>
              <a:rPr lang="en-IE" smtClean="0"/>
              <a:t>Sample of Graduate Employers</a:t>
            </a:r>
            <a:endParaRPr lang="en-GB" smtClean="0"/>
          </a:p>
        </p:txBody>
      </p:sp>
      <p:pic>
        <p:nvPicPr>
          <p:cNvPr id="24578" name="Picture 9" descr="A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1303338"/>
            <a:ext cx="16478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10" descr="acc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91163" y="3062288"/>
            <a:ext cx="63023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12" descr="cim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3149600"/>
            <a:ext cx="11350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3" descr="cp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688" y="1893888"/>
            <a:ext cx="8858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4"/>
          <p:cNvPicPr>
            <a:picLocks noChangeAspect="1" noChangeArrowheads="1"/>
          </p:cNvPicPr>
          <p:nvPr/>
        </p:nvPicPr>
        <p:blipFill>
          <a:blip r:embed="rId7"/>
          <a:srcRect b="33025"/>
          <a:stretch>
            <a:fillRect/>
          </a:stretch>
        </p:blipFill>
        <p:spPr bwMode="auto">
          <a:xfrm>
            <a:off x="2373313" y="1343025"/>
            <a:ext cx="1222375" cy="801688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24583" name="Picture 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7963" y="2528888"/>
            <a:ext cx="762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85088" y="1166813"/>
            <a:ext cx="1458912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1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058988" y="3386138"/>
            <a:ext cx="152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685088" y="2528888"/>
            <a:ext cx="1033462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2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86525" y="3948113"/>
            <a:ext cx="20859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Picture 2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890963" y="2871788"/>
            <a:ext cx="13811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9" name="Picture 2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14300" y="2352675"/>
            <a:ext cx="18510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0" name="Picture 2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42925" y="4040188"/>
            <a:ext cx="2205038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1" name="Picture 24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859213" y="1514475"/>
            <a:ext cx="24288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2" name="Picture 2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06438" y="4891088"/>
            <a:ext cx="16668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3" name="Picture 27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128963" y="4443413"/>
            <a:ext cx="762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4" name="Picture 28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852988" y="5086350"/>
            <a:ext cx="1790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Picture 29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262438" y="4167188"/>
            <a:ext cx="2025650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6" name="Picture 30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402513" y="4673600"/>
            <a:ext cx="1028700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mtClean="0"/>
              <a:t>Summary for  2012</a:t>
            </a:r>
            <a:endParaRPr lang="en-GB" smtClean="0"/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IE" smtClean="0"/>
              <a:t>Bachelor of Business (Hons) in Accounting –decrease in applications but graduate opportunities for employment and professional training continues to be strong.</a:t>
            </a:r>
          </a:p>
          <a:p>
            <a:pPr>
              <a:lnSpc>
                <a:spcPct val="90000"/>
              </a:lnSpc>
            </a:pPr>
            <a:r>
              <a:rPr lang="en-IE" smtClean="0"/>
              <a:t>Note changes to entry requirements for Accounting.</a:t>
            </a:r>
          </a:p>
          <a:p>
            <a:pPr>
              <a:lnSpc>
                <a:spcPct val="90000"/>
              </a:lnSpc>
            </a:pPr>
            <a:r>
              <a:rPr lang="en-IE" smtClean="0"/>
              <a:t>New add on Level 8 programmes.</a:t>
            </a:r>
          </a:p>
          <a:p>
            <a:pPr>
              <a:lnSpc>
                <a:spcPct val="90000"/>
              </a:lnSpc>
            </a:pPr>
            <a:r>
              <a:rPr lang="en-IE" smtClean="0"/>
              <a:t>Bachelor of Business (Hons) in Information Systems: CR150 – Points set to increase</a:t>
            </a:r>
          </a:p>
          <a:p>
            <a:pPr>
              <a:lnSpc>
                <a:spcPct val="90000"/>
              </a:lnSpc>
            </a:pPr>
            <a:endParaRPr lang="en-IE" smtClean="0"/>
          </a:p>
          <a:p>
            <a:pPr>
              <a:lnSpc>
                <a:spcPct val="90000"/>
              </a:lnSpc>
            </a:pPr>
            <a:endParaRPr lang="en-IE" smtClean="0"/>
          </a:p>
          <a:p>
            <a:pPr>
              <a:lnSpc>
                <a:spcPct val="90000"/>
              </a:lnSpc>
            </a:pPr>
            <a:endParaRPr lang="en-GB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</TotalTime>
  <Words>398</Words>
  <Application>Microsoft Office PowerPoint</Application>
  <PresentationFormat>On-screen Show (4:3)</PresentationFormat>
  <Paragraphs>84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Let’s get down to Business!</vt:lpstr>
      <vt:lpstr>Slide 2</vt:lpstr>
      <vt:lpstr>Slide 3</vt:lpstr>
      <vt:lpstr>Slide 4</vt:lpstr>
      <vt:lpstr>Why Study Business in CIT? </vt:lpstr>
      <vt:lpstr>Industry Links</vt:lpstr>
      <vt:lpstr>Workplacement Examples</vt:lpstr>
      <vt:lpstr>Sample of Graduate Employers</vt:lpstr>
      <vt:lpstr>Summary for  2012</vt:lpstr>
      <vt:lpstr>Slide 10</vt:lpstr>
    </vt:vector>
  </TitlesOfParts>
  <Company>Cork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Presentation</dc:title>
  <dc:creator>Philip O'Reilly</dc:creator>
  <cp:lastModifiedBy>caroline.oreilly</cp:lastModifiedBy>
  <cp:revision>150</cp:revision>
  <dcterms:created xsi:type="dcterms:W3CDTF">2010-10-17T19:06:07Z</dcterms:created>
  <dcterms:modified xsi:type="dcterms:W3CDTF">2011-12-02T11:59:05Z</dcterms:modified>
</cp:coreProperties>
</file>